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31"/>
  </p:notesMasterIdLst>
  <p:handoutMasterIdLst>
    <p:handoutMasterId r:id="rId32"/>
  </p:handoutMasterIdLst>
  <p:sldIdLst>
    <p:sldId id="291" r:id="rId2"/>
    <p:sldId id="409" r:id="rId3"/>
    <p:sldId id="410" r:id="rId4"/>
    <p:sldId id="411" r:id="rId5"/>
    <p:sldId id="412" r:id="rId6"/>
    <p:sldId id="413" r:id="rId7"/>
    <p:sldId id="414" r:id="rId8"/>
    <p:sldId id="415" r:id="rId9"/>
    <p:sldId id="416" r:id="rId10"/>
    <p:sldId id="417" r:id="rId11"/>
    <p:sldId id="418" r:id="rId12"/>
    <p:sldId id="421" r:id="rId13"/>
    <p:sldId id="419" r:id="rId14"/>
    <p:sldId id="420" r:id="rId15"/>
    <p:sldId id="422" r:id="rId16"/>
    <p:sldId id="424" r:id="rId17"/>
    <p:sldId id="423" r:id="rId18"/>
    <p:sldId id="425" r:id="rId19"/>
    <p:sldId id="426" r:id="rId20"/>
    <p:sldId id="427" r:id="rId21"/>
    <p:sldId id="428" r:id="rId22"/>
    <p:sldId id="396" r:id="rId23"/>
    <p:sldId id="398" r:id="rId24"/>
    <p:sldId id="402" r:id="rId25"/>
    <p:sldId id="403" r:id="rId26"/>
    <p:sldId id="405" r:id="rId27"/>
    <p:sldId id="429" r:id="rId28"/>
    <p:sldId id="430" r:id="rId29"/>
    <p:sldId id="361" r:id="rId30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9999FF"/>
    <a:srgbClr val="CCCCFF"/>
    <a:srgbClr val="006600"/>
    <a:srgbClr val="FFFFFF"/>
    <a:srgbClr val="CC99FF"/>
    <a:srgbClr val="A8246E"/>
    <a:srgbClr val="008000"/>
    <a:srgbClr val="5DFFA6"/>
    <a:srgbClr val="B2C7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94" autoAdjust="0"/>
    <p:restoredTop sz="96404" autoAdjust="0"/>
  </p:normalViewPr>
  <p:slideViewPr>
    <p:cSldViewPr>
      <p:cViewPr>
        <p:scale>
          <a:sx n="130" d="100"/>
          <a:sy n="130" d="100"/>
        </p:scale>
        <p:origin x="-1074" y="-516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1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621B19-1B40-4953-85E7-8D9DD03162C0}" type="datetimeFigureOut">
              <a:rPr lang="ru-RU" smtClean="0"/>
              <a:t>06.02.2024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31259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31259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C65139-3444-47E5-A735-A250A264BD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08481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6" y="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9" y="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t>06.02.2024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6" y="9430095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9" y="9430095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t>06.02.2024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t>06.02.2024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t>06.02.2024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t>06.02.2024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t>06.02.2024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t>06.02.2024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t>06.02.2024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t>06.02.2024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t>06.02.2024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t>06.02.2024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t>06.02.2024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t>06.02.2024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05245" y="1419622"/>
            <a:ext cx="8064896" cy="954071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lvl="0" algn="ctr" defTabSz="685749">
              <a:defRPr/>
            </a:pPr>
            <a:r>
              <a:rPr lang="ru-RU" sz="28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Государственная </a:t>
            </a:r>
            <a:endParaRPr lang="ru-RU" sz="28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lvl="0" algn="ctr" defTabSz="685749">
              <a:defRPr/>
            </a:pPr>
            <a:r>
              <a:rPr lang="ru-RU" sz="28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итоговая </a:t>
            </a:r>
            <a:r>
              <a:rPr lang="ru-RU" sz="28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аттестация – 2024г.</a:t>
            </a:r>
            <a:endParaRPr lang="ru-RU" sz="2500" b="1" dirty="0">
              <a:solidFill>
                <a:schemeClr val="accent1">
                  <a:lumMod val="7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3021800"/>
            <a:ext cx="7056784" cy="17821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715765"/>
            <a:ext cx="2448272" cy="225021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139952" y="3633606"/>
            <a:ext cx="48245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i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Колчина </a:t>
            </a:r>
            <a:r>
              <a:rPr lang="ru-RU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Светлана </a:t>
            </a:r>
            <a:r>
              <a:rPr lang="ru-RU" i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Евгеньевна,</a:t>
            </a:r>
          </a:p>
          <a:p>
            <a:pPr>
              <a:spcAft>
                <a:spcPts val="0"/>
              </a:spcAft>
            </a:pPr>
            <a:r>
              <a:rPr lang="ru-RU" i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заместитель </a:t>
            </a:r>
            <a:r>
              <a:rPr lang="ru-RU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директора МБОУ «Школа №72»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12184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10399" y="10562"/>
            <a:ext cx="2172393" cy="398797"/>
          </a:xfrm>
        </p:spPr>
        <p:txBody>
          <a:bodyPr/>
          <a:lstStyle/>
          <a:p>
            <a:fld id="{B19B0651-EE4F-4900-A07F-96A6BFA9D0F0}" type="slidenum">
              <a:rPr lang="ru-RU" sz="1000" smtClean="0"/>
              <a:t>2</a:t>
            </a:fld>
            <a:endParaRPr lang="ru-RU" sz="1000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483518"/>
            <a:ext cx="8064896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u="sng" dirty="0"/>
              <a:t>Нормативно-правовая база ГИА </a:t>
            </a:r>
            <a:r>
              <a:rPr lang="ru-RU" sz="1600" u="sng" dirty="0" smtClean="0"/>
              <a:t>– 2024</a:t>
            </a:r>
          </a:p>
          <a:p>
            <a:pPr algn="ctr"/>
            <a:endParaRPr lang="ru-RU" sz="1600" u="sng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200" dirty="0"/>
              <a:t>Федеральный закон </a:t>
            </a:r>
            <a:r>
              <a:rPr lang="ru-RU" sz="1200" dirty="0">
                <a:solidFill>
                  <a:srgbClr val="FF0000"/>
                </a:solidFill>
              </a:rPr>
              <a:t>от 29.12.2012 г. № 273-ФЗ </a:t>
            </a:r>
            <a:r>
              <a:rPr lang="ru-RU" sz="1200" dirty="0"/>
              <a:t>«Об образовании</a:t>
            </a:r>
            <a:r>
              <a:rPr lang="en-US" sz="1200" dirty="0"/>
              <a:t> </a:t>
            </a:r>
            <a:r>
              <a:rPr lang="ru-RU" sz="1200" dirty="0"/>
              <a:t>в</a:t>
            </a:r>
            <a:r>
              <a:rPr lang="en-US" sz="1200" dirty="0"/>
              <a:t> </a:t>
            </a:r>
            <a:r>
              <a:rPr lang="ru-RU" sz="1200" dirty="0"/>
              <a:t>Российской</a:t>
            </a:r>
            <a:r>
              <a:rPr lang="en-US" sz="1200" dirty="0"/>
              <a:t> </a:t>
            </a:r>
            <a:r>
              <a:rPr lang="ru-RU" sz="1200" dirty="0"/>
              <a:t>Федерации».</a:t>
            </a:r>
          </a:p>
          <a:p>
            <a:pPr algn="just">
              <a:lnSpc>
                <a:spcPct val="150000"/>
              </a:lnSpc>
            </a:pPr>
            <a:endParaRPr lang="ru-RU" sz="1200" dirty="0"/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200" dirty="0"/>
              <a:t> Приказ Министерства просвещения Российской Федерации, Федеральной службы по надзору в сфере образования и науки </a:t>
            </a:r>
            <a:r>
              <a:rPr lang="ru-RU" sz="1200" dirty="0" smtClean="0">
                <a:solidFill>
                  <a:srgbClr val="FF0000"/>
                </a:solidFill>
              </a:rPr>
              <a:t>от</a:t>
            </a:r>
            <a:r>
              <a:rPr lang="ru-RU" sz="1200" dirty="0" smtClean="0"/>
              <a:t> </a:t>
            </a:r>
            <a:r>
              <a:rPr lang="ru-RU" sz="1200" dirty="0">
                <a:solidFill>
                  <a:srgbClr val="FF0000"/>
                </a:solidFill>
              </a:rPr>
              <a:t>04.04.2023 № </a:t>
            </a:r>
            <a:r>
              <a:rPr lang="ru-RU" sz="1200" dirty="0" smtClean="0">
                <a:solidFill>
                  <a:srgbClr val="FF0000"/>
                </a:solidFill>
              </a:rPr>
              <a:t>232/551 </a:t>
            </a:r>
            <a:r>
              <a:rPr lang="ru-RU" sz="1200" dirty="0" smtClean="0"/>
              <a:t>«Об утверждении порядка проведения государственной итоговой аттестации по образовательным программам основного общего образования»</a:t>
            </a:r>
            <a:endParaRPr lang="ru-RU" sz="1200" dirty="0"/>
          </a:p>
          <a:p>
            <a:pPr marL="285750" lvl="0" indent="-285750" algn="just">
              <a:buFont typeface="Wingdings" panose="05000000000000000000" pitchFamily="2" charset="2"/>
              <a:buChar char="Ø"/>
              <a:defRPr/>
            </a:pPr>
            <a:endParaRPr lang="ru-RU" sz="1200" dirty="0" smtClean="0"/>
          </a:p>
          <a:p>
            <a:pPr marL="285750" lvl="0" indent="-285750" algn="just">
              <a:buFont typeface="Wingdings" panose="05000000000000000000" pitchFamily="2" charset="2"/>
              <a:buChar char="Ø"/>
              <a:defRPr/>
            </a:pPr>
            <a:r>
              <a:rPr lang="ru-RU" sz="1200" dirty="0" smtClean="0"/>
              <a:t>Приказ </a:t>
            </a:r>
            <a:r>
              <a:rPr lang="ru-RU" sz="1200" dirty="0"/>
              <a:t>Министерства просвещения Российской Федерации, Федеральной службы по надзору в сфере образования и науки </a:t>
            </a:r>
            <a:r>
              <a:rPr lang="ru-RU" sz="1200" dirty="0">
                <a:solidFill>
                  <a:srgbClr val="FF0000"/>
                </a:solidFill>
              </a:rPr>
              <a:t>от</a:t>
            </a:r>
            <a:r>
              <a:rPr lang="ru-RU" sz="1200" dirty="0"/>
              <a:t> </a:t>
            </a:r>
            <a:r>
              <a:rPr lang="ru-RU" sz="1200" dirty="0">
                <a:solidFill>
                  <a:srgbClr val="FF0000"/>
                </a:solidFill>
              </a:rPr>
              <a:t>18.12.2023 № 954/2117 </a:t>
            </a:r>
            <a:r>
              <a:rPr lang="ru-RU" sz="1200" dirty="0"/>
              <a:t>«Об утверждении единого расписания и продолжительности проведения основного государственного экзамена по каждому учебному предмету, требований к использованию средств обучения и воспитания при его проведении в 2024 году».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  <a:defRPr/>
            </a:pPr>
            <a:endParaRPr lang="ru-RU" sz="12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200" dirty="0"/>
              <a:t>Приказ Министерства образования и науки Республики Татарстан </a:t>
            </a:r>
            <a:r>
              <a:rPr lang="ru-RU" sz="1200" dirty="0">
                <a:solidFill>
                  <a:srgbClr val="FF0000"/>
                </a:solidFill>
              </a:rPr>
              <a:t>от 19.12.2023г. №под – 2304/23 </a:t>
            </a:r>
            <a:r>
              <a:rPr lang="ru-RU" sz="1200" dirty="0"/>
              <a:t>«Об утверждении порядка приема и регистрации заявлений на прохождение ГИА по образовательным программам основного общего образования в Республике Татарстан в 2024 году».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12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200" dirty="0"/>
              <a:t>Приказ Министерства образования и науки Республики Татарстан </a:t>
            </a:r>
            <a:r>
              <a:rPr lang="ru-RU" sz="1200" dirty="0">
                <a:solidFill>
                  <a:srgbClr val="FF0000"/>
                </a:solidFill>
              </a:rPr>
              <a:t>от 04.12.2023г. №под-2181/23 </a:t>
            </a:r>
            <a:r>
              <a:rPr lang="ru-RU" sz="1200" dirty="0"/>
              <a:t>«Об утверждении порядка проведения итогового собеседования по русскому языку для обучающихся </a:t>
            </a:r>
            <a:r>
              <a:rPr lang="en-US" sz="1200" dirty="0"/>
              <a:t>IX</a:t>
            </a:r>
            <a:r>
              <a:rPr lang="ru-RU" sz="1200" dirty="0"/>
              <a:t> классов общеобразовательных организаций Республики Татарстан в 2024 году</a:t>
            </a:r>
            <a:r>
              <a:rPr lang="ru-RU" sz="1200" dirty="0" smtClean="0"/>
              <a:t>».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718126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99542"/>
            <a:ext cx="8075240" cy="720080"/>
          </a:xfrm>
        </p:spPr>
        <p:txBody>
          <a:bodyPr>
            <a:normAutofit fontScale="90000"/>
          </a:bodyPr>
          <a:lstStyle/>
          <a:p>
            <a:pPr marL="850900" marR="812800" indent="0">
              <a:lnSpc>
                <a:spcPts val="2784"/>
              </a:lnSpc>
              <a:spcAft>
                <a:spcPts val="1260"/>
              </a:spcAft>
            </a:pPr>
            <a:r>
              <a:rPr lang="ru" sz="2000" dirty="0">
                <a:solidFill>
                  <a:schemeClr val="accent2">
                    <a:lumMod val="75000"/>
                  </a:schemeClr>
                </a:solidFill>
                <a:latin typeface="Times New Roman"/>
              </a:rPr>
              <a:t>Ст. 59 Федерального закона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/>
              </a:rPr>
              <a:t>№273</a:t>
            </a:r>
            <a:r>
              <a:rPr lang="ru" sz="2000" dirty="0">
                <a:solidFill>
                  <a:schemeClr val="accent2">
                    <a:lumMod val="75000"/>
                  </a:schemeClr>
                </a:solidFill>
                <a:latin typeface="Times New Roman"/>
              </a:rPr>
              <a:t/>
            </a:r>
            <a:br>
              <a:rPr lang="ru" sz="2000" dirty="0">
                <a:solidFill>
                  <a:schemeClr val="accent2">
                    <a:lumMod val="75000"/>
                  </a:schemeClr>
                </a:solidFill>
                <a:latin typeface="Times New Roman"/>
              </a:rPr>
            </a:br>
            <a:r>
              <a:rPr lang="ru" sz="2000" dirty="0">
                <a:solidFill>
                  <a:schemeClr val="accent2">
                    <a:lumMod val="75000"/>
                  </a:schemeClr>
                </a:solidFill>
                <a:latin typeface="Times New Roman"/>
              </a:rPr>
              <a:t>«Об образовании в Российской Федерации»</a:t>
            </a:r>
            <a:r>
              <a:rPr lang="ru" dirty="0">
                <a:solidFill>
                  <a:srgbClr val="FF0000"/>
                </a:solidFill>
                <a:latin typeface="Times New Roman"/>
              </a:rPr>
              <a:t/>
            </a:r>
            <a:br>
              <a:rPr lang="ru" dirty="0">
                <a:solidFill>
                  <a:srgbClr val="FF0000"/>
                </a:solidFill>
                <a:latin typeface="Times New Roman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491630"/>
            <a:ext cx="7787208" cy="273630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" sz="2400" dirty="0">
                <a:solidFill>
                  <a:srgbClr val="7030A0"/>
                </a:solidFill>
                <a:latin typeface="Times New Roman"/>
              </a:rPr>
              <a:t>ч.6. </a:t>
            </a:r>
            <a:r>
              <a:rPr lang="ru" sz="2400" dirty="0">
                <a:latin typeface="Times New Roman"/>
              </a:rPr>
              <a:t>К ГИА допускаются обучающиеся, </a:t>
            </a:r>
            <a:r>
              <a:rPr lang="ru" sz="2400" dirty="0">
                <a:solidFill>
                  <a:srgbClr val="FF0000"/>
                </a:solidFill>
                <a:latin typeface="Times New Roman"/>
              </a:rPr>
              <a:t>не имеющие академической задолженности</a:t>
            </a:r>
            <a:r>
              <a:rPr lang="ru" sz="2400" dirty="0">
                <a:latin typeface="Times New Roman"/>
              </a:rPr>
              <a:t>, в полном объеме выполнившие учебный план (имеющие годовые отметки по всем предметам за </a:t>
            </a:r>
            <a:r>
              <a:rPr lang="en-US" sz="2400" dirty="0">
                <a:latin typeface="Times New Roman"/>
              </a:rPr>
              <a:t>IX </a:t>
            </a:r>
            <a:r>
              <a:rPr lang="ru-RU" sz="2400" dirty="0">
                <a:latin typeface="Times New Roman"/>
              </a:rPr>
              <a:t>класс не ниже удовлетворительных</a:t>
            </a:r>
            <a:r>
              <a:rPr lang="ru" sz="2400" dirty="0">
                <a:latin typeface="Times New Roman"/>
              </a:rPr>
              <a:t>), а также </a:t>
            </a:r>
            <a:r>
              <a:rPr lang="ru" sz="2400" dirty="0">
                <a:solidFill>
                  <a:srgbClr val="FF0000"/>
                </a:solidFill>
                <a:latin typeface="Times New Roman"/>
              </a:rPr>
              <a:t>имеющие результат «зачёт» за итоговое собеседование по русскому языку.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  <p:pic>
        <p:nvPicPr>
          <p:cNvPr id="5" name="Picture 5" descr="shutterstock_18299083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79" y="3939902"/>
            <a:ext cx="1512169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69366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9502"/>
            <a:ext cx="8075240" cy="792088"/>
          </a:xfrm>
        </p:spPr>
        <p:txBody>
          <a:bodyPr>
            <a:noAutofit/>
          </a:bodyPr>
          <a:lstStyle/>
          <a:p>
            <a:r>
              <a:rPr lang="ru-RU" sz="2000" dirty="0"/>
              <a:t>Итоговое собеседование по русскому языку</a:t>
            </a:r>
            <a:br>
              <a:rPr lang="ru-RU" sz="2000" dirty="0"/>
            </a:br>
            <a:r>
              <a:rPr lang="ru-RU" sz="2000" dirty="0" smtClean="0">
                <a:solidFill>
                  <a:srgbClr val="FF0000"/>
                </a:solidFill>
              </a:rPr>
              <a:t>14 </a:t>
            </a:r>
            <a:r>
              <a:rPr lang="ru-RU" sz="2000" dirty="0">
                <a:solidFill>
                  <a:srgbClr val="FF0000"/>
                </a:solidFill>
              </a:rPr>
              <a:t>февраля </a:t>
            </a:r>
            <a:r>
              <a:rPr lang="ru-RU" sz="2000" dirty="0" smtClean="0">
                <a:solidFill>
                  <a:srgbClr val="FF0000"/>
                </a:solidFill>
              </a:rPr>
              <a:t>2024 </a:t>
            </a:r>
            <a:r>
              <a:rPr lang="ru-RU" sz="2000" dirty="0">
                <a:solidFill>
                  <a:srgbClr val="FF0000"/>
                </a:solidFill>
              </a:rPr>
              <a:t>года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200150"/>
            <a:ext cx="8075240" cy="3603847"/>
          </a:xfrm>
        </p:spPr>
        <p:txBody>
          <a:bodyPr>
            <a:normAutofit fontScale="40000" lnSpcReduction="20000"/>
          </a:bodyPr>
          <a:lstStyle/>
          <a:p>
            <a:pPr algn="just"/>
            <a:r>
              <a:rPr lang="ru-RU" dirty="0"/>
              <a:t>В случае получения неудовлетворительного результата («незачет») за итоговое </a:t>
            </a:r>
            <a:r>
              <a:rPr lang="ru-RU" dirty="0" smtClean="0"/>
              <a:t>собеседование, в </a:t>
            </a:r>
            <a:r>
              <a:rPr lang="ru-RU" dirty="0"/>
              <a:t>случае отсутствия по болезни (документально подтверждено</a:t>
            </a:r>
            <a:r>
              <a:rPr lang="ru-RU" dirty="0" smtClean="0"/>
              <a:t>), в случае не завершения итогового собеседования </a:t>
            </a:r>
            <a:r>
              <a:rPr lang="ru-RU" dirty="0"/>
              <a:t>по уважительным причинам, </a:t>
            </a:r>
            <a:r>
              <a:rPr lang="ru-RU" dirty="0" smtClean="0"/>
              <a:t>подтвержденным документально, обучающиеся </a:t>
            </a:r>
            <a:r>
              <a:rPr lang="ru-RU" dirty="0"/>
              <a:t>вправе пересдать итоговое собеседование в текущем учебном году, но не более двух раз и только в дополнительные сроки, предусмотренные расписанием проведения итогового собеседования – </a:t>
            </a:r>
            <a:r>
              <a:rPr lang="ru-RU" b="1" dirty="0" smtClean="0">
                <a:solidFill>
                  <a:srgbClr val="FF0000"/>
                </a:solidFill>
              </a:rPr>
              <a:t>13 </a:t>
            </a:r>
            <a:r>
              <a:rPr lang="ru-RU" b="1" dirty="0">
                <a:solidFill>
                  <a:srgbClr val="FF0000"/>
                </a:solidFill>
              </a:rPr>
              <a:t>марта </a:t>
            </a:r>
            <a:r>
              <a:rPr lang="ru-RU" b="1" dirty="0" smtClean="0">
                <a:solidFill>
                  <a:srgbClr val="FF0000"/>
                </a:solidFill>
              </a:rPr>
              <a:t>2024 </a:t>
            </a:r>
            <a:r>
              <a:rPr lang="ru-RU" b="1" dirty="0">
                <a:solidFill>
                  <a:srgbClr val="FF0000"/>
                </a:solidFill>
              </a:rPr>
              <a:t>года</a:t>
            </a:r>
            <a:r>
              <a:rPr lang="ru-RU" dirty="0">
                <a:solidFill>
                  <a:srgbClr val="FF0000"/>
                </a:solidFill>
              </a:rPr>
              <a:t> и </a:t>
            </a:r>
            <a:r>
              <a:rPr lang="ru-RU" b="1" dirty="0">
                <a:solidFill>
                  <a:srgbClr val="FF0000"/>
                </a:solidFill>
              </a:rPr>
              <a:t>15 </a:t>
            </a:r>
            <a:r>
              <a:rPr lang="ru-RU" b="1" dirty="0" smtClean="0">
                <a:solidFill>
                  <a:srgbClr val="FF0000"/>
                </a:solidFill>
              </a:rPr>
              <a:t>апреля 2024 </a:t>
            </a:r>
            <a:r>
              <a:rPr lang="ru-RU" b="1" dirty="0">
                <a:solidFill>
                  <a:srgbClr val="FF0000"/>
                </a:solidFill>
              </a:rPr>
              <a:t>года</a:t>
            </a:r>
            <a:r>
              <a:rPr lang="ru-RU" dirty="0">
                <a:solidFill>
                  <a:srgbClr val="FF0000"/>
                </a:solidFill>
              </a:rPr>
              <a:t>.</a:t>
            </a:r>
          </a:p>
          <a:p>
            <a:pPr algn="just"/>
            <a:endParaRPr lang="ru-RU" dirty="0" smtClean="0">
              <a:solidFill>
                <a:srgbClr val="FF0000"/>
              </a:solidFill>
            </a:endParaRPr>
          </a:p>
          <a:p>
            <a:pPr algn="just"/>
            <a:r>
              <a:rPr lang="ru-RU" dirty="0" smtClean="0">
                <a:solidFill>
                  <a:srgbClr val="FF0000"/>
                </a:solidFill>
              </a:rPr>
              <a:t>Цель</a:t>
            </a:r>
            <a:r>
              <a:rPr lang="ru-RU" dirty="0">
                <a:solidFill>
                  <a:srgbClr val="FF0000"/>
                </a:solidFill>
              </a:rPr>
              <a:t>: </a:t>
            </a:r>
            <a:r>
              <a:rPr lang="ru-RU" dirty="0"/>
              <a:t>оценка уровня общеобразовательной подготовки по разделу «Говорение» у  выпускников </a:t>
            </a:r>
            <a:r>
              <a:rPr lang="en-US" dirty="0"/>
              <a:t>IX </a:t>
            </a:r>
            <a:r>
              <a:rPr lang="ru-RU" dirty="0"/>
              <a:t>классов общеобразовательных организаций </a:t>
            </a:r>
            <a:r>
              <a:rPr lang="ru-RU" u="sng" dirty="0"/>
              <a:t>в целях допуска к ГИА</a:t>
            </a:r>
            <a:r>
              <a:rPr lang="ru-RU" dirty="0"/>
              <a:t>.</a:t>
            </a:r>
          </a:p>
          <a:p>
            <a:pPr algn="just"/>
            <a:r>
              <a:rPr lang="ru-RU" u="sng" dirty="0"/>
              <a:t>Итоговое собеседование</a:t>
            </a:r>
            <a:r>
              <a:rPr lang="ru-RU" dirty="0"/>
              <a:t> направлено на проверку коммуникативной компетенции обучающихся IX классов — умения создавать монологические высказывания на разные темы, принимать участие в диалоге, выразительно читать текст вслух, пересказывать текст с привлечением дополнительной информации.</a:t>
            </a:r>
          </a:p>
          <a:p>
            <a:pPr algn="just"/>
            <a:r>
              <a:rPr lang="ru-RU" dirty="0"/>
              <a:t>На выполнение работы каждому участнику отводится </a:t>
            </a:r>
            <a:r>
              <a:rPr lang="ru-RU" b="1" dirty="0">
                <a:solidFill>
                  <a:srgbClr val="FF0000"/>
                </a:solidFill>
              </a:rPr>
              <a:t>15-16 минут</a:t>
            </a:r>
            <a:r>
              <a:rPr lang="ru-RU" dirty="0"/>
              <a:t>. </a:t>
            </a:r>
          </a:p>
          <a:p>
            <a:pPr algn="just"/>
            <a:r>
              <a:rPr lang="ru-RU" dirty="0"/>
              <a:t>В процессе проведения собеседования будет вестись </a:t>
            </a:r>
            <a:r>
              <a:rPr lang="ru-RU" dirty="0">
                <a:solidFill>
                  <a:srgbClr val="FF0000"/>
                </a:solidFill>
              </a:rPr>
              <a:t>аудиозапись</a:t>
            </a:r>
            <a:r>
              <a:rPr lang="ru-RU" dirty="0"/>
              <a:t>.</a:t>
            </a:r>
          </a:p>
          <a:p>
            <a:pPr algn="just"/>
            <a:r>
              <a:rPr lang="ru-RU" dirty="0"/>
              <a:t>Итоговое собеседование выпускники 9 классов будут проходить </a:t>
            </a:r>
            <a:r>
              <a:rPr lang="ru-RU" dirty="0">
                <a:solidFill>
                  <a:srgbClr val="FF0000"/>
                </a:solidFill>
              </a:rPr>
              <a:t>в своих школах. </a:t>
            </a:r>
          </a:p>
          <a:p>
            <a:pPr algn="just"/>
            <a:r>
              <a:rPr lang="ru-RU" dirty="0"/>
              <a:t>Критерии оценивания устных ответов участников итогового собеседования являются общими для всех вариантов и размещены на официальном сайте </a:t>
            </a:r>
            <a:r>
              <a:rPr lang="ru-RU" b="1" dirty="0"/>
              <a:t>ФИПИ в разделе «ОГЭ и ГВЭ-9»</a:t>
            </a:r>
            <a:r>
              <a:rPr lang="ru-RU" dirty="0"/>
              <a:t> (Демоверсии, спецификации, кодификаторы).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4951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  <p:pic>
        <p:nvPicPr>
          <p:cNvPr id="1026" name="Picture 2" descr="C:\Users\Учитель\Desktop\Снимок 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83518"/>
            <a:ext cx="7594341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9898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  <p:pic>
        <p:nvPicPr>
          <p:cNvPr id="2050" name="Picture 2" descr="C:\Users\Учитель\Desktop\Снимок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9502"/>
            <a:ext cx="7992888" cy="4536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106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  <p:pic>
        <p:nvPicPr>
          <p:cNvPr id="3074" name="Picture 2" descr="C:\Users\Учитель\Desktop\Снимок 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411510"/>
            <a:ext cx="7920881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3266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83518"/>
            <a:ext cx="6768752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4854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  <p:pic>
        <p:nvPicPr>
          <p:cNvPr id="5122" name="Picture 2" descr="C:\Users\Учитель\Desktop\Снимок 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5" y="411510"/>
            <a:ext cx="7632847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99017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  <p:pic>
        <p:nvPicPr>
          <p:cNvPr id="6146" name="Picture 2" descr="C:\Users\Учитель\Desktop\Снимок 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7" y="339502"/>
            <a:ext cx="5544616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4229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707654"/>
            <a:ext cx="7616620" cy="302433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411510"/>
            <a:ext cx="1495940" cy="1296144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20789412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957598" y="955923"/>
            <a:ext cx="78488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u="sng" dirty="0">
                <a:solidFill>
                  <a:schemeClr val="accent2">
                    <a:lumMod val="50000"/>
                  </a:schemeClr>
                </a:solidFill>
              </a:rPr>
              <a:t>Сроки информирования о результатах </a:t>
            </a:r>
            <a:endParaRPr lang="ru-RU" sz="2000" u="sng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2000" u="sng" dirty="0" smtClean="0">
                <a:solidFill>
                  <a:schemeClr val="accent2">
                    <a:lumMod val="50000"/>
                  </a:schemeClr>
                </a:solidFill>
              </a:rPr>
              <a:t>итогового </a:t>
            </a:r>
            <a:r>
              <a:rPr lang="ru-RU" sz="2000" u="sng" dirty="0">
                <a:solidFill>
                  <a:schemeClr val="accent2">
                    <a:lumMod val="50000"/>
                  </a:schemeClr>
                </a:solidFill>
              </a:rPr>
              <a:t>собеседования по русскому языку</a:t>
            </a:r>
          </a:p>
          <a:p>
            <a:endParaRPr lang="ru-RU" sz="2000" dirty="0" smtClean="0"/>
          </a:p>
          <a:p>
            <a:r>
              <a:rPr lang="ru-RU" sz="2000" dirty="0" smtClean="0">
                <a:solidFill>
                  <a:srgbClr val="C00000"/>
                </a:solidFill>
              </a:rPr>
              <a:t>ИС </a:t>
            </a:r>
            <a:r>
              <a:rPr lang="ru-RU" sz="2000" dirty="0">
                <a:solidFill>
                  <a:srgbClr val="C00000"/>
                </a:solidFill>
              </a:rPr>
              <a:t>14.02.2024 – информирование до </a:t>
            </a:r>
            <a:r>
              <a:rPr lang="ru-RU" sz="2000" dirty="0" smtClean="0">
                <a:solidFill>
                  <a:srgbClr val="C00000"/>
                </a:solidFill>
              </a:rPr>
              <a:t>26.02.2024</a:t>
            </a:r>
          </a:p>
          <a:p>
            <a:endParaRPr lang="ru-RU" sz="2000" dirty="0">
              <a:solidFill>
                <a:srgbClr val="C00000"/>
              </a:solidFill>
            </a:endParaRPr>
          </a:p>
          <a:p>
            <a:r>
              <a:rPr lang="ru-RU" sz="2000" dirty="0">
                <a:solidFill>
                  <a:srgbClr val="C00000"/>
                </a:solidFill>
              </a:rPr>
              <a:t>ИС 13.03.2024 – информирование до </a:t>
            </a:r>
            <a:r>
              <a:rPr lang="ru-RU" sz="2000" dirty="0" smtClean="0">
                <a:solidFill>
                  <a:srgbClr val="C00000"/>
                </a:solidFill>
              </a:rPr>
              <a:t>25.03.2024</a:t>
            </a:r>
          </a:p>
          <a:p>
            <a:endParaRPr lang="ru-RU" sz="2000" dirty="0">
              <a:solidFill>
                <a:srgbClr val="C00000"/>
              </a:solidFill>
            </a:endParaRPr>
          </a:p>
          <a:p>
            <a:r>
              <a:rPr lang="ru-RU" sz="2000" dirty="0">
                <a:solidFill>
                  <a:srgbClr val="C00000"/>
                </a:solidFill>
              </a:rPr>
              <a:t>ИС 15.04.2024 – информирование до 27.04.2024</a:t>
            </a:r>
          </a:p>
        </p:txBody>
      </p:sp>
    </p:spTree>
    <p:extLst>
      <p:ext uri="{BB962C8B-B14F-4D97-AF65-F5344CB8AC3E}">
        <p14:creationId xmlns:p14="http://schemas.microsoft.com/office/powerpoint/2010/main" val="11164994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  <p:pic>
        <p:nvPicPr>
          <p:cNvPr id="1027" name="Picture 3" descr="C:\Users\Учитель\Desktop\Снимок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83518"/>
            <a:ext cx="7704856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99866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  <p:pic>
        <p:nvPicPr>
          <p:cNvPr id="2050" name="Picture 2" descr="C:\Users\Учитель\Desktop\Снимок 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11509"/>
            <a:ext cx="7776864" cy="4536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31110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  <p:pic>
        <p:nvPicPr>
          <p:cNvPr id="3074" name="Picture 2" descr="C:\Users\Учитель\Desktop\Снимок 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5486"/>
            <a:ext cx="8352928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42510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39502"/>
            <a:ext cx="7632848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80705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0"/>
            <a:ext cx="7472412" cy="5057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623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  <p:pic>
        <p:nvPicPr>
          <p:cNvPr id="5122" name="Picture 2" descr="C:\Users\Учитель\Desktop\Снимок 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5486"/>
            <a:ext cx="8280920" cy="482453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15655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19</a:t>
            </a:fld>
            <a:endParaRPr lang="ru-RU"/>
          </a:p>
        </p:txBody>
      </p:sp>
      <p:pic>
        <p:nvPicPr>
          <p:cNvPr id="6146" name="Picture 2" descr="C:\Users\Учитель\Desktop\Снимок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27534"/>
            <a:ext cx="7992888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22441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604838"/>
            <a:ext cx="5760640" cy="4199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10860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11510"/>
            <a:ext cx="8075240" cy="504056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Школа перевода баллов в оценку в 2024 году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987424"/>
            <a:ext cx="6552727" cy="3888581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170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10400" y="0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/>
              <a:t>22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08149" y="189137"/>
            <a:ext cx="7076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Участникам экзамена 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9981" y="1275606"/>
            <a:ext cx="3895787" cy="3021340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pPr algn="just">
              <a:buFont typeface="Symbol" pitchFamily="16" charset="2"/>
              <a:buChar char="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400" b="1" dirty="0"/>
              <a:t> использовать мобильные телефоны или иные средства связи, любые электронно-вычислительные устройства и справочные материалы, в </a:t>
            </a:r>
            <a:r>
              <a:rPr lang="ru-RU" sz="1400" b="1" dirty="0" err="1"/>
              <a:t>т.ч</a:t>
            </a:r>
            <a:r>
              <a:rPr lang="ru-RU" sz="1400" b="1" dirty="0"/>
              <a:t>. «шпаргалки»;</a:t>
            </a:r>
          </a:p>
          <a:p>
            <a:pPr algn="just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sz="1400" b="1" dirty="0"/>
          </a:p>
          <a:p>
            <a:pPr algn="just">
              <a:buFont typeface="Symbol" pitchFamily="16" charset="2"/>
              <a:buChar char="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400" b="1" dirty="0"/>
              <a:t> разговаривать, вставать с места, пересаживаться;</a:t>
            </a:r>
          </a:p>
          <a:p>
            <a:pPr algn="just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sz="1400" b="1" dirty="0"/>
          </a:p>
          <a:p>
            <a:pPr algn="just">
              <a:spcAft>
                <a:spcPts val="1000"/>
              </a:spcAft>
              <a:buFont typeface="Symbol" pitchFamily="16" charset="2"/>
              <a:buChar char="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400" b="1" dirty="0"/>
              <a:t> обмениваться любыми материалами и предметами; </a:t>
            </a:r>
          </a:p>
          <a:p>
            <a:pPr algn="just">
              <a:spcAft>
                <a:spcPts val="1000"/>
              </a:spcAft>
              <a:buFont typeface="Symbol" pitchFamily="16" charset="2"/>
              <a:buChar char="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400" b="1" dirty="0"/>
              <a:t> ходить по ППЭ во время экзамена без сопровождения.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28946" y="685493"/>
            <a:ext cx="3663534" cy="4185761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     участники </a:t>
            </a:r>
            <a:r>
              <a:rPr lang="ru-RU" sz="1400" dirty="0"/>
              <a:t>экзаменов не должны общаться друг с другом, </a:t>
            </a:r>
            <a:r>
              <a:rPr lang="ru-RU" sz="1400" b="1" dirty="0"/>
              <a:t>не могут свободно перемещаться по аудитории и ППЭ</a:t>
            </a:r>
            <a:r>
              <a:rPr lang="ru-RU" sz="1400" dirty="0" smtClean="0"/>
              <a:t>. Во </a:t>
            </a:r>
            <a:r>
              <a:rPr lang="ru-RU" sz="1400" dirty="0"/>
              <a:t>время экзамена</a:t>
            </a:r>
          </a:p>
          <a:p>
            <a:r>
              <a:rPr lang="ru-RU" sz="1400" dirty="0"/>
              <a:t>участники экзаменов могут выходить из аудитории и перемещаться по ППЭ в</a:t>
            </a:r>
          </a:p>
          <a:p>
            <a:r>
              <a:rPr lang="ru-RU" sz="1400" dirty="0"/>
              <a:t>сопровождении одного из организаторов.</a:t>
            </a:r>
          </a:p>
          <a:p>
            <a:r>
              <a:rPr lang="ru-RU" sz="1400" b="1" dirty="0"/>
              <a:t>При выходе из аудитории участники экзаменов оставляют экзаменационные материалы и черновики на рабочем столе. </a:t>
            </a:r>
            <a:r>
              <a:rPr lang="ru-RU" sz="1400" dirty="0"/>
              <a:t>Организатор проверяет комплектность </a:t>
            </a:r>
            <a:r>
              <a:rPr lang="ru-RU" sz="1400" dirty="0" smtClean="0"/>
              <a:t>оставленных участником </a:t>
            </a:r>
            <a:r>
              <a:rPr lang="ru-RU" sz="1400" dirty="0"/>
              <a:t>экзамена </a:t>
            </a:r>
            <a:r>
              <a:rPr lang="ru-RU" sz="1400" dirty="0" smtClean="0"/>
              <a:t>экзаменационных материалов </a:t>
            </a:r>
            <a:r>
              <a:rPr lang="ru-RU" sz="1400" dirty="0"/>
              <a:t>и черновиков, фиксирует время выхода указанного участника экзамена</a:t>
            </a:r>
          </a:p>
          <a:p>
            <a:r>
              <a:rPr lang="ru-RU" sz="1400" dirty="0"/>
              <a:t>из аудитории и продолжительность отсутствия </a:t>
            </a:r>
            <a:r>
              <a:rPr lang="ru-RU" sz="1400" dirty="0" smtClean="0"/>
              <a:t>его в аудитории в соответствующей ведомости</a:t>
            </a:r>
            <a:endParaRPr lang="ru-RU" sz="1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546734"/>
            <a:ext cx="4320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 </a:t>
            </a:r>
            <a:r>
              <a:rPr lang="ru-RU" dirty="0" smtClean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время экзамена </a:t>
            </a:r>
            <a:r>
              <a:rPr lang="ru-RU" b="1" dirty="0" smtClean="0">
                <a:solidFill>
                  <a:srgbClr val="F65E09"/>
                </a:solidFill>
                <a:latin typeface="Tahom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запрещается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633864" y="207640"/>
            <a:ext cx="28803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 </a:t>
            </a:r>
            <a:r>
              <a:rPr lang="ru-RU" spc="425" dirty="0" smtClean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dirty="0" smtClean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время экзамена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69855" y="4563477"/>
            <a:ext cx="1739314" cy="30777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Пункт 6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3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Порядка</a:t>
            </a:r>
            <a:endParaRPr lang="ru-RU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009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23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08149" y="189137"/>
            <a:ext cx="2683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Проведение ГИА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1560" y="1223776"/>
            <a:ext cx="3960440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Причина </a:t>
            </a:r>
            <a:r>
              <a:rPr lang="ru-RU" sz="1600" dirty="0"/>
              <a:t>– 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</a:rPr>
              <a:t>нарушение</a:t>
            </a:r>
            <a:r>
              <a:rPr lang="ru-RU" sz="1600" dirty="0"/>
              <a:t> </a:t>
            </a:r>
            <a:r>
              <a:rPr lang="ru-RU" sz="1600" dirty="0" smtClean="0"/>
              <a:t>п</a:t>
            </a:r>
            <a:r>
              <a:rPr lang="ru-RU" sz="1600" dirty="0"/>
              <a:t>. 63 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Порядка</a:t>
            </a:r>
          </a:p>
          <a:p>
            <a:endParaRPr lang="ru-RU" sz="1600" dirty="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Удаляет </a:t>
            </a:r>
            <a:r>
              <a:rPr lang="ru-RU" sz="1600" dirty="0"/>
              <a:t>член </a:t>
            </a:r>
            <a:r>
              <a:rPr lang="ru-RU" sz="1600" dirty="0" smtClean="0"/>
              <a:t>ГЭК</a:t>
            </a:r>
          </a:p>
          <a:p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Составляется </a:t>
            </a:r>
            <a:r>
              <a:rPr lang="ru-RU" sz="1600" dirty="0"/>
              <a:t>акт в 2 экземплярах </a:t>
            </a:r>
            <a:r>
              <a:rPr lang="ru-RU" sz="1600" dirty="0" smtClean="0"/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В </a:t>
            </a:r>
            <a:r>
              <a:rPr lang="ru-RU" sz="1600" dirty="0"/>
              <a:t>случае </a:t>
            </a:r>
            <a:r>
              <a:rPr lang="ru-RU" sz="1600" b="1" dirty="0"/>
              <a:t>удаления участника</a:t>
            </a:r>
          </a:p>
          <a:p>
            <a:r>
              <a:rPr lang="ru-RU" sz="1600" dirty="0" smtClean="0"/>
              <a:t>организатор </a:t>
            </a:r>
            <a:r>
              <a:rPr lang="ru-RU" sz="1600" dirty="0"/>
              <a:t>ставит отметку в </a:t>
            </a:r>
            <a:r>
              <a:rPr lang="ru-RU" sz="1600" dirty="0" smtClean="0"/>
              <a:t>бланке участника</a:t>
            </a:r>
            <a:endParaRPr lang="ru-RU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4932038" y="1131590"/>
            <a:ext cx="3816425" cy="25545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Причина </a:t>
            </a:r>
            <a:r>
              <a:rPr lang="ru-RU" sz="1600" dirty="0"/>
              <a:t>– состояние здоровья или иные объективные причины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Организаторы </a:t>
            </a:r>
            <a:r>
              <a:rPr lang="ru-RU" sz="1600" dirty="0"/>
              <a:t>сопровождают участника к медработнику и приглашают члена ГЭК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Составляется </a:t>
            </a:r>
            <a:r>
              <a:rPr lang="ru-RU" sz="1600" dirty="0"/>
              <a:t>акт в 2 экземплярах </a:t>
            </a:r>
            <a:r>
              <a:rPr lang="ru-RU" sz="1600" dirty="0" smtClean="0"/>
              <a:t>при согласии </a:t>
            </a:r>
            <a:r>
              <a:rPr lang="ru-RU" sz="1600" dirty="0"/>
              <a:t>участника на досрочное завершение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О</a:t>
            </a:r>
            <a:r>
              <a:rPr lang="ru-RU" sz="1600" dirty="0" smtClean="0"/>
              <a:t>рганизатор </a:t>
            </a:r>
            <a:r>
              <a:rPr lang="ru-RU" sz="1600" dirty="0"/>
              <a:t>ставит отметку в </a:t>
            </a:r>
            <a:r>
              <a:rPr lang="ru-RU" sz="1600" dirty="0" smtClean="0"/>
              <a:t>бланке </a:t>
            </a:r>
            <a:r>
              <a:rPr lang="ru-RU" sz="1600" dirty="0"/>
              <a:t>участника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689363"/>
            <a:ext cx="23119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Удаление из ППЭ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255821" y="660363"/>
            <a:ext cx="3042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Досрочное завершение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651488" y="3979160"/>
            <a:ext cx="4251259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Акт о досрочном завершении экзамена по объективным причинам </a:t>
            </a:r>
            <a:r>
              <a:rPr lang="ru-RU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является основанием</a:t>
            </a:r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для повторного допуска такого участника к сдаче экзамена</a:t>
            </a:r>
            <a:endParaRPr lang="ru-RU" sz="12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888470" y="4502380"/>
            <a:ext cx="1739314" cy="30777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Пункт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64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Порядка</a:t>
            </a:r>
            <a:endParaRPr lang="ru-RU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7044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24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55576" y="205846"/>
            <a:ext cx="7076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Сроки обработки и проверки ЭР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26579" y="942185"/>
            <a:ext cx="3672408" cy="584775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600" dirty="0" smtClean="0"/>
              <a:t>не </a:t>
            </a:r>
            <a:r>
              <a:rPr lang="ru-RU" sz="1600" dirty="0"/>
              <a:t>позднее 10 календарных </a:t>
            </a:r>
            <a:r>
              <a:rPr lang="ru-RU" sz="1600" dirty="0" smtClean="0"/>
              <a:t>после проведения экзамена</a:t>
            </a:r>
            <a:endParaRPr lang="ru-RU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08149" y="819075"/>
            <a:ext cx="34038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 экзаменам, проведённым в </a:t>
            </a:r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основной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период проведения ГИА</a:t>
            </a:r>
            <a:endParaRPr lang="ru-RU" sz="16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88470" y="4319687"/>
            <a:ext cx="1739314" cy="30777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Пункт 75 Порядка</a:t>
            </a:r>
            <a:endParaRPr lang="ru-RU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2084191"/>
            <a:ext cx="340381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 экзаменам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проведенным в </a:t>
            </a:r>
            <a:r>
              <a:rPr lang="ru-RU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дополнительный </a:t>
            </a:r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период проведения ГИА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endParaRPr lang="ru-RU" sz="16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</a:t>
            </a:r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резервные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сроки каждого из периодов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26579" y="2248983"/>
            <a:ext cx="3672408" cy="584775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600" dirty="0" smtClean="0"/>
              <a:t>не </a:t>
            </a:r>
            <a:r>
              <a:rPr lang="ru-RU" sz="1600" dirty="0"/>
              <a:t>позднее </a:t>
            </a:r>
            <a:r>
              <a:rPr lang="ru-RU" sz="1600" dirty="0" smtClean="0"/>
              <a:t>5 </a:t>
            </a:r>
            <a:r>
              <a:rPr lang="ru-RU" sz="1600" dirty="0"/>
              <a:t>календарных </a:t>
            </a:r>
            <a:r>
              <a:rPr lang="ru-RU" sz="1600" dirty="0" smtClean="0"/>
              <a:t>после проведения экзамена</a:t>
            </a:r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860032" y="3507854"/>
            <a:ext cx="3744416" cy="96572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932040" y="3554601"/>
            <a:ext cx="35669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FF0000"/>
                </a:solidFill>
              </a:rPr>
              <a:t>Записи в черновиках не проверяются!</a:t>
            </a:r>
            <a:r>
              <a:rPr lang="ru-RU" sz="1400" dirty="0">
                <a:solidFill>
                  <a:srgbClr val="FF0000"/>
                </a:solidFill>
              </a:rPr>
              <a:t> </a:t>
            </a:r>
            <a:endParaRPr lang="ru-RU" sz="1400" dirty="0" smtClean="0">
              <a:solidFill>
                <a:srgbClr val="FF0000"/>
              </a:solidFill>
            </a:endParaRPr>
          </a:p>
          <a:p>
            <a:endParaRPr lang="ru-RU" sz="1400" dirty="0">
              <a:solidFill>
                <a:srgbClr val="FF0000"/>
              </a:solidFill>
            </a:endParaRPr>
          </a:p>
          <a:p>
            <a:r>
              <a:rPr lang="ru-RU" sz="1400" dirty="0" smtClean="0">
                <a:solidFill>
                  <a:srgbClr val="FF0000"/>
                </a:solidFill>
              </a:rPr>
              <a:t>Экзаменационные работы проверяются двумя экспертами!</a:t>
            </a:r>
            <a:endParaRPr lang="ru-RU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1660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25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55575" y="529012"/>
            <a:ext cx="7992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ru-RU" b="1" dirty="0" smtClean="0">
                <a:solidFill>
                  <a:srgbClr val="FF0000"/>
                </a:solidFill>
              </a:rPr>
              <a:t>4 экзамена – минимальное количество баллов и выше = аттестат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02771" y="4326314"/>
            <a:ext cx="1797022" cy="307777"/>
          </a:xfrm>
          <a:prstGeom prst="rect">
            <a:avLst/>
          </a:prstGeom>
          <a:ln w="158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Пункт 81 Порядка</a:t>
            </a:r>
            <a:endParaRPr lang="ru-RU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02246" y="1637110"/>
            <a:ext cx="7616780" cy="1831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 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прошедшие ГИА, и </a:t>
            </a:r>
            <a:r>
              <a:rPr lang="ru-RU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т.ч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ru-RU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чьи, </a:t>
            </a:r>
            <a:r>
              <a:rPr lang="ru-RU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результаты </a:t>
            </a:r>
            <a:r>
              <a:rPr lang="ru-RU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ГИА </a:t>
            </a:r>
            <a:r>
              <a:rPr lang="ru-RU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 </a:t>
            </a:r>
            <a:r>
              <a:rPr lang="ru-RU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сдаваемым учебным </a:t>
            </a:r>
            <a:r>
              <a:rPr lang="ru-RU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предметам были аннулированы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(нарушение Порядка)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сдававшие 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 предмета и получившие неудовлетворительный результат более 2 раз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сдававшие 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 предмета и получившие неудовлетворительный результат более 1 </a:t>
            </a:r>
            <a:r>
              <a:rPr lang="ru-RU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раза</a:t>
            </a:r>
            <a:endParaRPr lang="ru-RU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55575" y="727750"/>
            <a:ext cx="75507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 smtClean="0">
              <a:solidFill>
                <a:srgbClr val="857EBA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b="1" dirty="0" smtClean="0">
              <a:solidFill>
                <a:srgbClr val="857EBA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b="1" dirty="0" smtClean="0">
                <a:solidFill>
                  <a:srgbClr val="857EB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 </a:t>
            </a:r>
            <a:r>
              <a:rPr lang="ru-RU" b="1" dirty="0">
                <a:solidFill>
                  <a:srgbClr val="857EB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ГИА </a:t>
            </a:r>
            <a:r>
              <a:rPr lang="ru-RU" b="1" dirty="0" smtClean="0">
                <a:solidFill>
                  <a:srgbClr val="857EB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дополнительный период допускаются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0121025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26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39607" y="373803"/>
            <a:ext cx="7076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Прием и рассмотрение апелляций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3569" y="1779662"/>
            <a:ext cx="3168351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апеллянт (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паспорт</a:t>
            </a:r>
            <a:r>
              <a:rPr lang="ru-RU" sz="1600" dirty="0" smtClean="0"/>
              <a:t>)</a:t>
            </a: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родители </a:t>
            </a:r>
            <a:r>
              <a:rPr lang="ru-RU" sz="1600" dirty="0"/>
              <a:t>(законные представители) апеллянтов, </a:t>
            </a:r>
            <a:r>
              <a:rPr lang="ru-RU" sz="1600" dirty="0" smtClean="0"/>
              <a:t>не достигших </a:t>
            </a:r>
            <a:r>
              <a:rPr lang="ru-RU" sz="1600" dirty="0"/>
              <a:t>18 </a:t>
            </a:r>
            <a:r>
              <a:rPr lang="ru-RU" sz="1600" dirty="0" smtClean="0"/>
              <a:t>лет (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паспорт</a:t>
            </a:r>
            <a:r>
              <a:rPr lang="ru-RU" sz="1600" dirty="0" smtClean="0"/>
              <a:t>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95936" y="843558"/>
            <a:ext cx="4752528" cy="35394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/>
              <a:t>      Выпускник </a:t>
            </a:r>
            <a:r>
              <a:rPr lang="ru-RU" sz="1600" dirty="0"/>
              <a:t>9-го класса имеет право в случае несогласия с выставленными баллами </a:t>
            </a:r>
            <a:r>
              <a:rPr lang="ru-RU" sz="1600" u="sng" dirty="0"/>
              <a:t>в 2-дневный срок</a:t>
            </a:r>
            <a:r>
              <a:rPr lang="ru-RU" sz="1600" dirty="0"/>
              <a:t> после официального оглашения результатов экзамена </a:t>
            </a:r>
            <a:r>
              <a:rPr lang="ru-RU" sz="1600" u="sng" dirty="0"/>
              <a:t>подать апелляцию</a:t>
            </a:r>
            <a:r>
              <a:rPr lang="ru-RU" sz="1600" dirty="0"/>
              <a:t> в письменной форме в конфликтную комиссию, созданную республиканским органом управления образованием, ознакомиться со своей письменной работой, проверенной экзаменационной комиссией</a:t>
            </a:r>
            <a:r>
              <a:rPr lang="ru-RU" sz="1600" dirty="0" smtClean="0"/>
              <a:t>.</a:t>
            </a:r>
          </a:p>
          <a:p>
            <a:pPr algn="just"/>
            <a:r>
              <a:rPr lang="ru-RU" sz="1600" dirty="0" smtClean="0"/>
              <a:t>  </a:t>
            </a:r>
          </a:p>
          <a:p>
            <a:pPr algn="just"/>
            <a:r>
              <a:rPr lang="ru-RU" sz="1600" dirty="0" smtClean="0"/>
              <a:t>       По результатам апелляции </a:t>
            </a:r>
            <a:r>
              <a:rPr lang="ru-RU" sz="1600" u="sng" dirty="0" smtClean="0"/>
              <a:t>количество</a:t>
            </a:r>
            <a:r>
              <a:rPr lang="ru-RU" sz="1600" dirty="0" smtClean="0"/>
              <a:t> выставленных </a:t>
            </a:r>
            <a:r>
              <a:rPr lang="ru-RU" sz="1600" u="sng" dirty="0" smtClean="0"/>
              <a:t>баллов</a:t>
            </a:r>
            <a:r>
              <a:rPr lang="ru-RU" sz="1600" dirty="0" smtClean="0"/>
              <a:t> может быть изменено как </a:t>
            </a:r>
            <a:r>
              <a:rPr lang="ru-RU" sz="1600" u="sng" dirty="0" smtClean="0"/>
              <a:t>в сторону увеличения</a:t>
            </a:r>
            <a:r>
              <a:rPr lang="ru-RU" sz="1600" dirty="0" smtClean="0"/>
              <a:t>, так и </a:t>
            </a:r>
            <a:r>
              <a:rPr lang="ru-RU" sz="1600" u="sng" dirty="0" smtClean="0"/>
              <a:t>в сторону уменьшения</a:t>
            </a:r>
            <a:r>
              <a:rPr lang="ru-RU" sz="1600" dirty="0" smtClean="0"/>
              <a:t>.</a:t>
            </a:r>
            <a:endParaRPr lang="ru-RU" sz="1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808149" y="4686588"/>
            <a:ext cx="2251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Пункт 86 Порядка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76450" y="1153085"/>
            <a:ext cx="2804572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/>
              <a:t>Присутствие апеллянта и его представителей</a:t>
            </a:r>
          </a:p>
        </p:txBody>
      </p:sp>
    </p:spTree>
    <p:extLst>
      <p:ext uri="{BB962C8B-B14F-4D97-AF65-F5344CB8AC3E}">
        <p14:creationId xmlns:p14="http://schemas.microsoft.com/office/powerpoint/2010/main" val="10931482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27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403648" y="555526"/>
            <a:ext cx="6552728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sz="2000" dirty="0">
                <a:solidFill>
                  <a:srgbClr val="C00000"/>
                </a:solidFill>
              </a:rPr>
              <a:t>Каков порядок выставления </a:t>
            </a:r>
            <a:r>
              <a:rPr lang="ru-RU" sz="2000" dirty="0" smtClean="0">
                <a:solidFill>
                  <a:srgbClr val="C00000"/>
                </a:solidFill>
              </a:rPr>
              <a:t>оценок </a:t>
            </a:r>
            <a:r>
              <a:rPr lang="ru-RU" sz="2000" dirty="0">
                <a:solidFill>
                  <a:srgbClr val="C00000"/>
                </a:solidFill>
              </a:rPr>
              <a:t>в аттестат?</a:t>
            </a:r>
          </a:p>
          <a:p>
            <a:pPr algn="ctr"/>
            <a:endParaRPr lang="ru-RU" dirty="0"/>
          </a:p>
          <a:p>
            <a:pPr algn="just"/>
            <a:r>
              <a:rPr lang="ru-RU" dirty="0"/>
              <a:t>	В аттестат об основном общем образовании выставляются итоговые отметки по предметам, которые изучались учащимися в 5-9 классах, то есть в аттестат помимо предметов, </a:t>
            </a:r>
            <a:r>
              <a:rPr lang="ru-RU" dirty="0" err="1"/>
              <a:t>изучавшихся</a:t>
            </a:r>
            <a:r>
              <a:rPr lang="ru-RU" dirty="0"/>
              <a:t> в 9-м классе, выставляется </a:t>
            </a:r>
            <a:r>
              <a:rPr lang="ru-RU" dirty="0" smtClean="0"/>
              <a:t>оценка </a:t>
            </a:r>
            <a:r>
              <a:rPr lang="ru-RU" dirty="0"/>
              <a:t>по музыке (8 класс), ИЗО (8</a:t>
            </a:r>
            <a:r>
              <a:rPr lang="en-US" dirty="0"/>
              <a:t> </a:t>
            </a:r>
            <a:r>
              <a:rPr lang="ru-RU" dirty="0"/>
              <a:t>класс), технологии (8 класс</a:t>
            </a:r>
            <a:r>
              <a:rPr lang="ru-RU" dirty="0" smtClean="0"/>
              <a:t>), ОДНКНР (5 класс).</a:t>
            </a:r>
            <a:endParaRPr lang="ru-RU" dirty="0"/>
          </a:p>
          <a:p>
            <a:pPr algn="just"/>
            <a:r>
              <a:rPr lang="ru-RU" dirty="0"/>
              <a:t>       </a:t>
            </a:r>
            <a:endParaRPr lang="ru-RU" dirty="0" smtClean="0"/>
          </a:p>
          <a:p>
            <a:pPr algn="just"/>
            <a:r>
              <a:rPr lang="ru-RU" u="sng" dirty="0" smtClean="0"/>
              <a:t>4 учебных предмета – ОГЭ</a:t>
            </a:r>
            <a:endParaRPr lang="ru-RU" u="sng" dirty="0"/>
          </a:p>
          <a:p>
            <a:pPr algn="just"/>
            <a:r>
              <a:rPr lang="ru-RU" dirty="0" smtClean="0"/>
              <a:t>	В </a:t>
            </a:r>
            <a:r>
              <a:rPr lang="ru-RU" dirty="0"/>
              <a:t>аттестат об основном общем образовании выставляются итоговые отметки как среднее арифметическое </a:t>
            </a:r>
            <a:r>
              <a:rPr lang="ru-RU" u="sng" dirty="0"/>
              <a:t>годовой</a:t>
            </a:r>
            <a:r>
              <a:rPr lang="ru-RU" dirty="0"/>
              <a:t> и </a:t>
            </a:r>
            <a:r>
              <a:rPr lang="ru-RU" u="sng" dirty="0"/>
              <a:t>экзаменационной</a:t>
            </a:r>
            <a:r>
              <a:rPr lang="ru-RU" dirty="0"/>
              <a:t> оценки в соответствии с правилами математического округления.</a:t>
            </a:r>
          </a:p>
        </p:txBody>
      </p:sp>
    </p:spTree>
    <p:extLst>
      <p:ext uri="{BB962C8B-B14F-4D97-AF65-F5344CB8AC3E}">
        <p14:creationId xmlns:p14="http://schemas.microsoft.com/office/powerpoint/2010/main" val="15352632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28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411510"/>
            <a:ext cx="792088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1400" b="1" u="sng" dirty="0">
                <a:solidFill>
                  <a:srgbClr val="C00000"/>
                </a:solidFill>
              </a:rPr>
              <a:t>ТЕЛЕФОНЫ   ГОРЯЧЕЙ ЛИНИИ ПО  ВОПРОСАМ   ГИА</a:t>
            </a:r>
            <a:endParaRPr lang="ru-RU" sz="1400" dirty="0">
              <a:solidFill>
                <a:srgbClr val="C00000"/>
              </a:solidFill>
            </a:endParaRPr>
          </a:p>
          <a:p>
            <a:pPr fontAlgn="base"/>
            <a:r>
              <a:rPr lang="ru-RU" sz="1400" b="1" u="sng" dirty="0"/>
              <a:t>МБОУ «Школа №72»</a:t>
            </a:r>
            <a:endParaRPr lang="ru-RU" sz="1400" u="sng" dirty="0"/>
          </a:p>
          <a:p>
            <a:pPr fontAlgn="base"/>
            <a:r>
              <a:rPr lang="ru-RU" sz="1400" dirty="0"/>
              <a:t>272-85-33 координатор ОГЭ по школе</a:t>
            </a:r>
          </a:p>
          <a:p>
            <a:pPr fontAlgn="base"/>
            <a:r>
              <a:rPr lang="ru-RU" sz="1400" dirty="0"/>
              <a:t>(Колчина Светлана Евгеньевна)</a:t>
            </a:r>
          </a:p>
          <a:p>
            <a:pPr fontAlgn="base"/>
            <a:r>
              <a:rPr lang="ru-RU" sz="1400" dirty="0"/>
              <a:t>272-85-33 координатор ЕГЭ по школе</a:t>
            </a:r>
          </a:p>
          <a:p>
            <a:pPr fontAlgn="base"/>
            <a:r>
              <a:rPr lang="ru-RU" sz="1400" dirty="0"/>
              <a:t>(</a:t>
            </a:r>
            <a:r>
              <a:rPr lang="ru-RU" sz="1400" dirty="0" err="1"/>
              <a:t>Авзалова</a:t>
            </a:r>
            <a:r>
              <a:rPr lang="ru-RU" sz="1400" dirty="0"/>
              <a:t> Наталья Геннадиевна)</a:t>
            </a:r>
          </a:p>
          <a:p>
            <a:pPr fontAlgn="base"/>
            <a:r>
              <a:rPr lang="ru-RU" sz="1400" dirty="0"/>
              <a:t> </a:t>
            </a:r>
          </a:p>
          <a:p>
            <a:pPr fontAlgn="base"/>
            <a:r>
              <a:rPr lang="ru-RU" sz="1400" b="1" dirty="0"/>
              <a:t> </a:t>
            </a:r>
            <a:r>
              <a:rPr lang="ru-RU" sz="1400" b="1" u="sng" dirty="0"/>
              <a:t>Отдел образования Советского района</a:t>
            </a:r>
            <a:endParaRPr lang="ru-RU" sz="1400" u="sng" dirty="0"/>
          </a:p>
          <a:p>
            <a:pPr fontAlgn="base"/>
            <a:r>
              <a:rPr lang="ru-RU" sz="1400" dirty="0"/>
              <a:t>223-23-76 (доб.384) муниципальный координатор ОГЭ</a:t>
            </a:r>
          </a:p>
          <a:p>
            <a:pPr fontAlgn="base"/>
            <a:r>
              <a:rPr lang="ru-RU" sz="1400" dirty="0"/>
              <a:t>(</a:t>
            </a:r>
            <a:r>
              <a:rPr lang="ru-RU" sz="1400" dirty="0" err="1"/>
              <a:t>Бариева</a:t>
            </a:r>
            <a:r>
              <a:rPr lang="ru-RU" sz="1400" dirty="0"/>
              <a:t> Наиля Рифкатовна)</a:t>
            </a:r>
          </a:p>
          <a:p>
            <a:pPr fontAlgn="base"/>
            <a:r>
              <a:rPr lang="ru-RU" sz="1400" dirty="0"/>
              <a:t>223-23-76 (доб.383) муниципальный координатор ЕГЭ</a:t>
            </a:r>
          </a:p>
          <a:p>
            <a:pPr fontAlgn="base"/>
            <a:r>
              <a:rPr lang="ru-RU" sz="1400" dirty="0"/>
              <a:t>(</a:t>
            </a:r>
            <a:r>
              <a:rPr lang="ru-RU" sz="1400" dirty="0" err="1"/>
              <a:t>Ибатуллина</a:t>
            </a:r>
            <a:r>
              <a:rPr lang="ru-RU" sz="1400" dirty="0"/>
              <a:t> Гузалия Гилязовна)</a:t>
            </a:r>
          </a:p>
          <a:p>
            <a:pPr fontAlgn="base"/>
            <a:r>
              <a:rPr lang="ru-RU" sz="1400" dirty="0"/>
              <a:t> </a:t>
            </a:r>
          </a:p>
          <a:p>
            <a:pPr fontAlgn="base"/>
            <a:r>
              <a:rPr lang="ru-RU" sz="1400" b="1" u="sng" dirty="0"/>
              <a:t>Управление образования </a:t>
            </a:r>
            <a:r>
              <a:rPr lang="ru-RU" sz="1400" b="1" u="sng" dirty="0" err="1"/>
              <a:t>г.Казани</a:t>
            </a:r>
            <a:endParaRPr lang="ru-RU" sz="1400" u="sng" dirty="0"/>
          </a:p>
          <a:p>
            <a:pPr fontAlgn="base"/>
            <a:r>
              <a:rPr lang="ru-RU" sz="1400" dirty="0"/>
              <a:t>223-23-80 (доб.208) </a:t>
            </a:r>
            <a:r>
              <a:rPr lang="ru-RU" sz="1400" dirty="0" err="1"/>
              <a:t>Залялетдинова</a:t>
            </a:r>
            <a:r>
              <a:rPr lang="ru-RU" sz="1400" dirty="0"/>
              <a:t> Гульнара </a:t>
            </a:r>
            <a:r>
              <a:rPr lang="ru-RU" sz="1400" dirty="0" err="1"/>
              <a:t>Фирдавсовна</a:t>
            </a:r>
            <a:endParaRPr lang="ru-RU" sz="1400" dirty="0"/>
          </a:p>
          <a:p>
            <a:pPr fontAlgn="base"/>
            <a:r>
              <a:rPr lang="ru-RU" sz="1400" dirty="0"/>
              <a:t> </a:t>
            </a:r>
          </a:p>
          <a:p>
            <a:pPr fontAlgn="base"/>
            <a:r>
              <a:rPr lang="ru-RU" sz="1400" b="1" u="sng" dirty="0"/>
              <a:t>Отдел общего образования и итоговой аттестации обучающихся МО и Н  РТ</a:t>
            </a:r>
            <a:endParaRPr lang="ru-RU" sz="1400" u="sng" dirty="0"/>
          </a:p>
          <a:p>
            <a:pPr fontAlgn="base"/>
            <a:r>
              <a:rPr lang="ru-RU" sz="1400" dirty="0"/>
              <a:t>294-95-06, 294-95-62 Афанасьева </a:t>
            </a:r>
            <a:r>
              <a:rPr lang="ru-RU" sz="1400" dirty="0" err="1"/>
              <a:t>Гюзелия</a:t>
            </a:r>
            <a:r>
              <a:rPr lang="ru-RU" sz="1400" dirty="0"/>
              <a:t> </a:t>
            </a:r>
            <a:r>
              <a:rPr lang="ru-RU" sz="1400" dirty="0" err="1"/>
              <a:t>Кабировна</a:t>
            </a:r>
            <a:endParaRPr lang="ru-RU" sz="1400" dirty="0"/>
          </a:p>
          <a:p>
            <a:pPr fontAlgn="base"/>
            <a:endParaRPr lang="ru-RU" sz="1400" dirty="0"/>
          </a:p>
          <a:p>
            <a:pPr fontAlgn="base"/>
            <a:r>
              <a:rPr lang="ru-RU" sz="1400" b="1" u="sng" dirty="0"/>
              <a:t>Департамент надзора и контроля в сфере образования МО и Н РТ</a:t>
            </a:r>
            <a:endParaRPr lang="ru-RU" sz="1400" u="sng" dirty="0"/>
          </a:p>
          <a:p>
            <a:pPr fontAlgn="base"/>
            <a:r>
              <a:rPr lang="ru-RU" sz="1400" dirty="0"/>
              <a:t>237-74-84</a:t>
            </a:r>
          </a:p>
        </p:txBody>
      </p:sp>
    </p:spTree>
    <p:extLst>
      <p:ext uri="{BB962C8B-B14F-4D97-AF65-F5344CB8AC3E}">
        <p14:creationId xmlns:p14="http://schemas.microsoft.com/office/powerpoint/2010/main" val="39134312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38085" y="1563638"/>
            <a:ext cx="64087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  <a:endParaRPr lang="ru-RU" sz="4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969212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10057</TotalTime>
  <Words>870</Words>
  <Application>Microsoft Office PowerPoint</Application>
  <PresentationFormat>Экран (16:9)</PresentationFormat>
  <Paragraphs>150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2_Тема Office</vt:lpstr>
      <vt:lpstr>Презентация PowerPoint</vt:lpstr>
      <vt:lpstr>Презентация PowerPoint</vt:lpstr>
      <vt:lpstr>Ст. 59 Федерального закона №273 «Об образовании в Российской Федерации» </vt:lpstr>
      <vt:lpstr>Итоговое собеседование по русскому языку 14 февраля 2024 года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Школа перевода баллов в оценку в 2024 году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Афанасьева Гюзелия Кабировна</dc:creator>
  <cp:lastModifiedBy>Учитель</cp:lastModifiedBy>
  <cp:revision>620</cp:revision>
  <cp:lastPrinted>2024-02-06T11:50:17Z</cp:lastPrinted>
  <dcterms:created xsi:type="dcterms:W3CDTF">2015-10-13T08:15:21Z</dcterms:created>
  <dcterms:modified xsi:type="dcterms:W3CDTF">2024-02-06T12:32:40Z</dcterms:modified>
</cp:coreProperties>
</file>